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6"/>
  </p:notesMasterIdLst>
  <p:sldIdLst>
    <p:sldId id="258" r:id="rId2"/>
    <p:sldId id="260" r:id="rId3"/>
    <p:sldId id="266"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009" autoAdjust="0"/>
  </p:normalViewPr>
  <p:slideViewPr>
    <p:cSldViewPr snapToGrid="0">
      <p:cViewPr varScale="1">
        <p:scale>
          <a:sx n="74" d="100"/>
          <a:sy n="74" d="100"/>
        </p:scale>
        <p:origin x="1042" y="48"/>
      </p:cViewPr>
      <p:guideLst/>
    </p:cSldViewPr>
  </p:slid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uts" userId="a59b3d94-0ff7-4fe0-b9c3-974ab21433bb" providerId="ADAL" clId="{B87FC112-A4B2-4D26-8536-A16DC9BFE67D}"/>
    <pc:docChg chg="delSld">
      <pc:chgData name="Scouts" userId="a59b3d94-0ff7-4fe0-b9c3-974ab21433bb" providerId="ADAL" clId="{B87FC112-A4B2-4D26-8536-A16DC9BFE67D}" dt="2022-06-15T13:34:46.160" v="0" actId="47"/>
      <pc:docMkLst>
        <pc:docMk/>
      </pc:docMkLst>
      <pc:sldChg chg="del">
        <pc:chgData name="Scouts" userId="a59b3d94-0ff7-4fe0-b9c3-974ab21433bb" providerId="ADAL" clId="{B87FC112-A4B2-4D26-8536-A16DC9BFE67D}" dt="2022-06-15T13:34:46.160" v="0" actId="47"/>
        <pc:sldMkLst>
          <pc:docMk/>
          <pc:sldMk cId="2820807731"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434DC-DF92-486F-8B15-52C38227806F}" type="datetimeFigureOut">
              <a:rPr lang="en-GB" smtClean="0"/>
              <a:t>15/06/2022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57D980-BE96-4750-8CBD-80E3BD90C3A6}" type="slidenum">
              <a:rPr lang="en-GB" smtClean="0"/>
              <a:t>‹#›</a:t>
            </a:fld>
            <a:endParaRPr lang="en-GB"/>
          </a:p>
        </p:txBody>
      </p:sp>
    </p:spTree>
    <p:extLst>
      <p:ext uri="{BB962C8B-B14F-4D97-AF65-F5344CB8AC3E}">
        <p14:creationId xmlns:p14="http://schemas.microsoft.com/office/powerpoint/2010/main" val="155207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highlight>
                  <a:srgbClr val="FFFF00"/>
                </a:highlight>
                <a:latin typeface="Source Sans Pro" panose="020B0503030403020204" pitchFamily="34" charset="0"/>
                <a:ea typeface="Calibri" panose="020F0502020204030204" pitchFamily="34" charset="0"/>
                <a:cs typeface="Times New Roman" panose="02020603050405020304" pitchFamily="18" charset="0"/>
              </a:rPr>
              <a:t>Lou to present</a:t>
            </a:r>
          </a:p>
          <a:p>
            <a:endParaRPr lang="en-GB" dirty="0"/>
          </a:p>
        </p:txBody>
      </p:sp>
      <p:sp>
        <p:nvSpPr>
          <p:cNvPr id="4" name="Slide Number Placeholder 3"/>
          <p:cNvSpPr>
            <a:spLocks noGrp="1"/>
          </p:cNvSpPr>
          <p:nvPr>
            <p:ph type="sldNum" sz="quarter" idx="5"/>
          </p:nvPr>
        </p:nvSpPr>
        <p:spPr/>
        <p:txBody>
          <a:bodyPr/>
          <a:lstStyle/>
          <a:p>
            <a:fld id="{8557D980-BE96-4750-8CBD-80E3BD90C3A6}" type="slidenum">
              <a:rPr lang="en-GB" smtClean="0"/>
              <a:t>1</a:t>
            </a:fld>
            <a:endParaRPr lang="en-GB"/>
          </a:p>
        </p:txBody>
      </p:sp>
    </p:spTree>
    <p:extLst>
      <p:ext uri="{BB962C8B-B14F-4D97-AF65-F5344CB8AC3E}">
        <p14:creationId xmlns:p14="http://schemas.microsoft.com/office/powerpoint/2010/main" val="139625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Lou to present</a:t>
            </a:r>
          </a:p>
        </p:txBody>
      </p:sp>
      <p:sp>
        <p:nvSpPr>
          <p:cNvPr id="4" name="Slide Number Placeholder 3"/>
          <p:cNvSpPr>
            <a:spLocks noGrp="1"/>
          </p:cNvSpPr>
          <p:nvPr>
            <p:ph type="sldNum" sz="quarter" idx="5"/>
          </p:nvPr>
        </p:nvSpPr>
        <p:spPr/>
        <p:txBody>
          <a:bodyPr/>
          <a:lstStyle/>
          <a:p>
            <a:fld id="{8557D980-BE96-4750-8CBD-80E3BD90C3A6}" type="slidenum">
              <a:rPr lang="en-GB" smtClean="0"/>
              <a:t>2</a:t>
            </a:fld>
            <a:endParaRPr lang="en-GB"/>
          </a:p>
        </p:txBody>
      </p:sp>
    </p:spTree>
    <p:extLst>
      <p:ext uri="{BB962C8B-B14F-4D97-AF65-F5344CB8AC3E}">
        <p14:creationId xmlns:p14="http://schemas.microsoft.com/office/powerpoint/2010/main" val="2581281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57D980-BE96-4750-8CBD-80E3BD90C3A6}" type="slidenum">
              <a:rPr lang="en-GB" smtClean="0"/>
              <a:t>3</a:t>
            </a:fld>
            <a:endParaRPr lang="en-GB"/>
          </a:p>
        </p:txBody>
      </p:sp>
    </p:spTree>
    <p:extLst>
      <p:ext uri="{BB962C8B-B14F-4D97-AF65-F5344CB8AC3E}">
        <p14:creationId xmlns:p14="http://schemas.microsoft.com/office/powerpoint/2010/main" val="628243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57D980-BE96-4750-8CBD-80E3BD90C3A6}" type="slidenum">
              <a:rPr lang="en-GB" smtClean="0"/>
              <a:t>4</a:t>
            </a:fld>
            <a:endParaRPr lang="en-GB"/>
          </a:p>
        </p:txBody>
      </p:sp>
    </p:spTree>
    <p:extLst>
      <p:ext uri="{BB962C8B-B14F-4D97-AF65-F5344CB8AC3E}">
        <p14:creationId xmlns:p14="http://schemas.microsoft.com/office/powerpoint/2010/main" val="379719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6/15/2022</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895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0580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2941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2643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1602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6912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32230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7700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1363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529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6/15/2022</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8815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6/15/2022</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54913894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fif"/><Relationship Id="rId5" Type="http://schemas.openxmlformats.org/officeDocument/2006/relationships/image" Target="../media/image5.jfif"/><Relationship Id="rId4" Type="http://schemas.openxmlformats.org/officeDocument/2006/relationships/image" Target="../media/image4.jfif"/></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Taliban" TargetMode="External"/><Relationship Id="rId3" Type="http://schemas.openxmlformats.org/officeDocument/2006/relationships/hyperlink" Target="https://en.wikipedia.org/wiki/Kite_fighting" TargetMode="External"/><Relationship Id="rId7" Type="http://schemas.openxmlformats.org/officeDocument/2006/relationships/hyperlink" Target="https://en.wikipedia.org/wiki/Dari_(Eastern_Persia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en.wikipedia.org/wiki/Afghanistan" TargetMode="External"/><Relationship Id="rId5" Type="http://schemas.openxmlformats.org/officeDocument/2006/relationships/hyperlink" Target="https://en.wikipedia.org/wiki/Fighter_kite" TargetMode="External"/><Relationship Id="rId4" Type="http://schemas.openxmlformats.org/officeDocument/2006/relationships/hyperlink" Target="https://en.wikipedia.org/wiki/Kite#cite_note-3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5" name="Top left">
            <a:extLst>
              <a:ext uri="{FF2B5EF4-FFF2-40B4-BE49-F238E27FC236}">
                <a16:creationId xmlns:a16="http://schemas.microsoft.com/office/drawing/2014/main" id="{CC654156-7005-4802-93B3-CB36655E6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6" name="Freeform: Shape 15">
              <a:extLst>
                <a:ext uri="{FF2B5EF4-FFF2-40B4-BE49-F238E27FC236}">
                  <a16:creationId xmlns:a16="http://schemas.microsoft.com/office/drawing/2014/main" id="{D43FA574-CA48-4ECA-9BE9-48E2017A7E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Freeform: Shape 16">
              <a:extLst>
                <a:ext uri="{FF2B5EF4-FFF2-40B4-BE49-F238E27FC236}">
                  <a16:creationId xmlns:a16="http://schemas.microsoft.com/office/drawing/2014/main" id="{54AEE42B-0C2B-4F34-8A2F-62D7F95A69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B56C13E9-69F6-47D9-A97C-F594C2E71E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BABB5D09-B4C2-4202-B9AB-9EAF2E8D53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4B6AC804-497B-4BD7-AAFF-6E18619347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811EEA7-F739-49DE-BEF5-EAC72FE8A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395F4D49-5C8C-4B4A-9C56-5592CB72C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DC9C89A9-A913-440D-ABE3-688F2F3AA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5C9CC5A9-1D77-4F7E-A244-D5D3FE21F96A}"/>
              </a:ext>
            </a:extLst>
          </p:cNvPr>
          <p:cNvSpPr>
            <a:spLocks noGrp="1"/>
          </p:cNvSpPr>
          <p:nvPr>
            <p:ph type="ctrTitle"/>
          </p:nvPr>
        </p:nvSpPr>
        <p:spPr>
          <a:xfrm>
            <a:off x="1005653" y="744909"/>
            <a:ext cx="4798447" cy="3155419"/>
          </a:xfrm>
        </p:spPr>
        <p:txBody>
          <a:bodyPr anchor="b">
            <a:normAutofit fontScale="90000"/>
          </a:bodyPr>
          <a:lstStyle/>
          <a:p>
            <a:pPr algn="l"/>
            <a:r>
              <a:rPr lang="en-GB" sz="5400" dirty="0" err="1"/>
              <a:t>Medecins</a:t>
            </a:r>
            <a:r>
              <a:rPr lang="en-GB" sz="5400" dirty="0"/>
              <a:t> Sans </a:t>
            </a:r>
            <a:r>
              <a:rPr lang="en-GB" sz="5400" dirty="0" err="1"/>
              <a:t>Frontieres</a:t>
            </a:r>
            <a:br>
              <a:rPr lang="en-GB" sz="5400" dirty="0"/>
            </a:br>
            <a:r>
              <a:rPr lang="en-GB" sz="3600" dirty="0"/>
              <a:t>and the Afghanistan Crisis</a:t>
            </a:r>
          </a:p>
        </p:txBody>
      </p:sp>
      <p:grpSp>
        <p:nvGrpSpPr>
          <p:cNvPr id="25" name="Cross">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37192" y="3369564"/>
            <a:ext cx="118872" cy="118872"/>
            <a:chOff x="1175347" y="3733800"/>
            <a:chExt cx="118872" cy="118872"/>
          </a:xfrm>
        </p:grpSpPr>
        <p:cxnSp>
          <p:nvCxnSpPr>
            <p:cNvPr id="26" name="Straight Connector 25">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7" name="Straight Connector 26">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9" name="Bottom Right">
            <a:extLst>
              <a:ext uri="{FF2B5EF4-FFF2-40B4-BE49-F238E27FC236}">
                <a16:creationId xmlns:a16="http://schemas.microsoft.com/office/drawing/2014/main" id="{AF74BEB1-61F5-439E-AB5C-2A2AA99056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30" name="Graphic 157">
              <a:extLst>
                <a:ext uri="{FF2B5EF4-FFF2-40B4-BE49-F238E27FC236}">
                  <a16:creationId xmlns:a16="http://schemas.microsoft.com/office/drawing/2014/main" id="{340D206C-93C3-4417-A388-08C42E4C862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2" name="Freeform: Shape 31">
                <a:extLst>
                  <a:ext uri="{FF2B5EF4-FFF2-40B4-BE49-F238E27FC236}">
                    <a16:creationId xmlns:a16="http://schemas.microsoft.com/office/drawing/2014/main" id="{15F697B6-1009-405F-8F35-44C121DA0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A63A9E3-ECA1-414E-9795-905E3246F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C3104DCE-3A67-4A08-B056-0EEEDA584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71A3BEEB-0D11-474C-8FDC-6A3721A4A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824C55F3-1F8F-4440-8D4B-92D7538A8B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C51C7253-5713-4A97-B2F4-AD2011012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8" name="Freeform: Shape 37">
                <a:extLst>
                  <a:ext uri="{FF2B5EF4-FFF2-40B4-BE49-F238E27FC236}">
                    <a16:creationId xmlns:a16="http://schemas.microsoft.com/office/drawing/2014/main" id="{5E1A8B56-5AA0-496E-B14E-FF116B46A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31" name="Freeform: Shape 30">
              <a:extLst>
                <a:ext uri="{FF2B5EF4-FFF2-40B4-BE49-F238E27FC236}">
                  <a16:creationId xmlns:a16="http://schemas.microsoft.com/office/drawing/2014/main" id="{C1204F00-C3D1-4AD6-87C1-EC8F621EB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8" name="Picture 7" descr="Logo&#10;&#10;Description automatically generated">
            <a:extLst>
              <a:ext uri="{FF2B5EF4-FFF2-40B4-BE49-F238E27FC236}">
                <a16:creationId xmlns:a16="http://schemas.microsoft.com/office/drawing/2014/main" id="{46A459F0-7532-4926-ADD2-535CD42E12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6007" y="543780"/>
            <a:ext cx="3505200" cy="1304925"/>
          </a:xfrm>
          <a:prstGeom prst="rect">
            <a:avLst/>
          </a:prstGeom>
        </p:spPr>
      </p:pic>
      <p:pic>
        <p:nvPicPr>
          <p:cNvPr id="12" name="Picture 11" descr="Map&#10;&#10;Description automatically generated">
            <a:extLst>
              <a:ext uri="{FF2B5EF4-FFF2-40B4-BE49-F238E27FC236}">
                <a16:creationId xmlns:a16="http://schemas.microsoft.com/office/drawing/2014/main" id="{A87A9005-D32A-4D58-88AA-A69D743764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0349" y="2859760"/>
            <a:ext cx="4530433" cy="2295419"/>
          </a:xfrm>
          <a:prstGeom prst="rect">
            <a:avLst/>
          </a:prstGeom>
        </p:spPr>
      </p:pic>
    </p:spTree>
    <p:extLst>
      <p:ext uri="{BB962C8B-B14F-4D97-AF65-F5344CB8AC3E}">
        <p14:creationId xmlns:p14="http://schemas.microsoft.com/office/powerpoint/2010/main" val="196216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C58D5A-0066-4D84-8D57-A85E28EDCB35}"/>
              </a:ext>
            </a:extLst>
          </p:cNvPr>
          <p:cNvSpPr>
            <a:spLocks noGrp="1"/>
          </p:cNvSpPr>
          <p:nvPr>
            <p:ph type="subTitle" idx="1"/>
          </p:nvPr>
        </p:nvSpPr>
        <p:spPr>
          <a:xfrm>
            <a:off x="704560" y="519926"/>
            <a:ext cx="4798446" cy="2054306"/>
          </a:xfrm>
        </p:spPr>
        <p:txBody>
          <a:bodyPr anchor="t">
            <a:normAutofit/>
          </a:bodyPr>
          <a:lstStyle/>
          <a:p>
            <a:pPr algn="l"/>
            <a:r>
              <a:rPr lang="en-GB" sz="2800" b="1" dirty="0"/>
              <a:t>Troop Night Activities</a:t>
            </a:r>
          </a:p>
          <a:p>
            <a:pPr algn="l"/>
            <a:r>
              <a:rPr lang="en-GB" sz="2200" dirty="0"/>
              <a:t>Kite Making – a traditional game played by children in Afghanistan</a:t>
            </a:r>
          </a:p>
        </p:txBody>
      </p:sp>
      <p:pic>
        <p:nvPicPr>
          <p:cNvPr id="7" name="Picture 6" descr="A group of people in a field&#10;&#10;Description automatically generated with low confidence">
            <a:extLst>
              <a:ext uri="{FF2B5EF4-FFF2-40B4-BE49-F238E27FC236}">
                <a16:creationId xmlns:a16="http://schemas.microsoft.com/office/drawing/2014/main" id="{DEB8BECC-6AAC-45AC-BD0C-2DB0AE1B7A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932" y="2166557"/>
            <a:ext cx="3360374" cy="2260615"/>
          </a:xfrm>
          <a:prstGeom prst="rect">
            <a:avLst/>
          </a:prstGeom>
        </p:spPr>
      </p:pic>
      <p:pic>
        <p:nvPicPr>
          <p:cNvPr id="9" name="Picture 8" descr="A group of children playing outside&#10;&#10;Description automatically generated with low confidence">
            <a:extLst>
              <a:ext uri="{FF2B5EF4-FFF2-40B4-BE49-F238E27FC236}">
                <a16:creationId xmlns:a16="http://schemas.microsoft.com/office/drawing/2014/main" id="{1ADC974D-59EA-4722-9CD5-F428B840CE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7543" y="519926"/>
            <a:ext cx="3974544" cy="2644878"/>
          </a:xfrm>
          <a:prstGeom prst="rect">
            <a:avLst/>
          </a:prstGeom>
        </p:spPr>
      </p:pic>
      <p:pic>
        <p:nvPicPr>
          <p:cNvPr id="11" name="Picture 10" descr="A picture containing text, indoor, colorful, cluttered&#10;&#10;Description automatically generated">
            <a:extLst>
              <a:ext uri="{FF2B5EF4-FFF2-40B4-BE49-F238E27FC236}">
                <a16:creationId xmlns:a16="http://schemas.microsoft.com/office/drawing/2014/main" id="{F2F7D856-649E-43DF-A2F9-FF8F4DCDE9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6306" y="3012461"/>
            <a:ext cx="2790825" cy="1638300"/>
          </a:xfrm>
          <a:prstGeom prst="rect">
            <a:avLst/>
          </a:prstGeom>
        </p:spPr>
      </p:pic>
      <p:pic>
        <p:nvPicPr>
          <p:cNvPr id="13" name="Picture 12" descr="A pile of food&#10;&#10;Description automatically generated with low confidence">
            <a:extLst>
              <a:ext uri="{FF2B5EF4-FFF2-40B4-BE49-F238E27FC236}">
                <a16:creationId xmlns:a16="http://schemas.microsoft.com/office/drawing/2014/main" id="{FD920176-43B9-4BA8-AB5C-94CB1067F8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6609" y="4829345"/>
            <a:ext cx="2466975" cy="1847850"/>
          </a:xfrm>
          <a:prstGeom prst="rect">
            <a:avLst/>
          </a:prstGeom>
        </p:spPr>
      </p:pic>
      <p:sp>
        <p:nvSpPr>
          <p:cNvPr id="42" name="Subtitle 2">
            <a:extLst>
              <a:ext uri="{FF2B5EF4-FFF2-40B4-BE49-F238E27FC236}">
                <a16:creationId xmlns:a16="http://schemas.microsoft.com/office/drawing/2014/main" id="{E9C878FF-7672-4607-85C9-DFF489B79628}"/>
              </a:ext>
            </a:extLst>
          </p:cNvPr>
          <p:cNvSpPr txBox="1">
            <a:spLocks/>
          </p:cNvSpPr>
          <p:nvPr/>
        </p:nvSpPr>
        <p:spPr>
          <a:xfrm>
            <a:off x="3969972" y="5046650"/>
            <a:ext cx="4798446" cy="2054306"/>
          </a:xfrm>
          <a:prstGeom prst="rect">
            <a:avLst/>
          </a:prstGeom>
        </p:spPr>
        <p:txBody>
          <a:bodyPr vert="horz" lIns="91440" tIns="45720" rIns="91440" bIns="45720" rtlCol="0" anchor="t">
            <a:normAutofit/>
          </a:bodyPr>
          <a:lstStyle>
            <a:lvl1pPr marL="0" indent="0" algn="ctr" defTabSz="914400" rtl="0" eaLnBrk="1" latinLnBrk="0" hangingPunct="1">
              <a:lnSpc>
                <a:spcPct val="110000"/>
              </a:lnSpc>
              <a:spcBef>
                <a:spcPts val="1000"/>
              </a:spcBef>
              <a:buClr>
                <a:schemeClr val="accent5"/>
              </a:buClr>
              <a:buFont typeface="Avenir Next LT Pro" panose="020B05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200" dirty="0"/>
              <a:t>Cook Gosh-e-Feel (Elephant Ear Pastries) a favourite sweet food eaten in Afghanistan</a:t>
            </a:r>
          </a:p>
        </p:txBody>
      </p:sp>
    </p:spTree>
    <p:extLst>
      <p:ext uri="{BB962C8B-B14F-4D97-AF65-F5344CB8AC3E}">
        <p14:creationId xmlns:p14="http://schemas.microsoft.com/office/powerpoint/2010/main" val="313863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C58D5A-0066-4D84-8D57-A85E28EDCB35}"/>
              </a:ext>
            </a:extLst>
          </p:cNvPr>
          <p:cNvSpPr>
            <a:spLocks noGrp="1"/>
          </p:cNvSpPr>
          <p:nvPr>
            <p:ph type="subTitle" idx="1"/>
          </p:nvPr>
        </p:nvSpPr>
        <p:spPr>
          <a:xfrm>
            <a:off x="4564064" y="290513"/>
            <a:ext cx="7380288" cy="6357256"/>
          </a:xfrm>
        </p:spPr>
        <p:txBody>
          <a:bodyPr anchor="t">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sz="2600" b="1" dirty="0"/>
              <a:t>Kite Flying History</a:t>
            </a:r>
            <a:r>
              <a:rPr lang="en-US" altLang="en-US" sz="2600" b="1" dirty="0"/>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600" b="1" dirty="0"/>
          </a:p>
          <a:p>
            <a:pPr marL="457200" indent="-457200" algn="l">
              <a:buFont typeface="Arial" panose="020B0604020202020204" pitchFamily="34" charset="0"/>
              <a:buChar char="•"/>
            </a:pPr>
            <a:r>
              <a:rPr lang="en-US" dirty="0">
                <a:solidFill>
                  <a:srgbClr val="222222"/>
                </a:solidFill>
                <a:latin typeface="Arial" panose="020B0604020202020204" pitchFamily="34" charset="0"/>
              </a:rPr>
              <a:t>It is believed that kites were first used in the </a:t>
            </a:r>
            <a:r>
              <a:rPr lang="en-GB" dirty="0">
                <a:solidFill>
                  <a:srgbClr val="222222"/>
                </a:solidFill>
                <a:latin typeface="Arial" panose="020B0604020202020204" pitchFamily="34" charset="0"/>
              </a:rPr>
              <a:t>South Sea Islands for fishing. They would attach bait to the tail of the kite together with a sort of net to catch the fish. This technique is still in used today. </a:t>
            </a:r>
          </a:p>
          <a:p>
            <a:pPr marL="457200" indent="-457200" algn="l">
              <a:buFont typeface="Arial" panose="020B0604020202020204" pitchFamily="34" charset="0"/>
              <a:buChar char="•"/>
            </a:pPr>
            <a:r>
              <a:rPr lang="en-GB" dirty="0">
                <a:solidFill>
                  <a:srgbClr val="222222"/>
                </a:solidFill>
                <a:latin typeface="Arial" panose="020B0604020202020204" pitchFamily="34" charset="0"/>
              </a:rPr>
              <a:t>It is likely that the inspiration for the kite came from ancient Chinese watching the effect of the wind on leaves, bamboo hats or sails.  </a:t>
            </a:r>
          </a:p>
          <a:p>
            <a:pPr marL="457200" indent="-457200" algn="l">
              <a:buFont typeface="Arial" panose="020B0604020202020204" pitchFamily="34" charset="0"/>
              <a:buChar char="•"/>
            </a:pPr>
            <a:r>
              <a:rPr lang="en-GB" dirty="0">
                <a:solidFill>
                  <a:srgbClr val="222222"/>
                </a:solidFill>
                <a:latin typeface="Arial" panose="020B0604020202020204" pitchFamily="34" charset="0"/>
              </a:rPr>
              <a:t>Instead of being playthings, early kites were used for military purposes. Historical records say they were large in size; some were powerful enough to carry men up in the air to observe enemy movements, and others were used to scatter propaganda leaflets over hostile forces. </a:t>
            </a:r>
          </a:p>
          <a:p>
            <a:pPr marL="457200" indent="-457200" algn="l">
              <a:buFont typeface="Arial" panose="020B0604020202020204" pitchFamily="34" charset="0"/>
              <a:buChar char="•"/>
            </a:pPr>
            <a:r>
              <a:rPr lang="en-GB" dirty="0">
                <a:solidFill>
                  <a:srgbClr val="222222"/>
                </a:solidFill>
                <a:latin typeface="Arial" panose="020B0604020202020204" pitchFamily="34" charset="0"/>
              </a:rPr>
              <a:t>Since then, the kite industry has taken leaps and bounds with the creation of stunt and power kites designed to go faster and perform more intricate tricks than ever before. </a:t>
            </a:r>
          </a:p>
          <a:p>
            <a:pPr marL="457200" indent="-457200" algn="l">
              <a:buFont typeface="Arial" panose="020B0604020202020204" pitchFamily="34" charset="0"/>
              <a:buChar char="•"/>
            </a:pPr>
            <a:endParaRPr lang="en-US" sz="2600" dirty="0"/>
          </a:p>
        </p:txBody>
      </p:sp>
      <p:pic>
        <p:nvPicPr>
          <p:cNvPr id="1026" name="Picture 2" descr="Long dragon kite">
            <a:extLst>
              <a:ext uri="{FF2B5EF4-FFF2-40B4-BE49-F238E27FC236}">
                <a16:creationId xmlns:a16="http://schemas.microsoft.com/office/drawing/2014/main" id="{FB498681-EEA5-415A-7D9F-FDE3021AD6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290513"/>
            <a:ext cx="36893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309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C58D5A-0066-4D84-8D57-A85E28EDCB35}"/>
              </a:ext>
            </a:extLst>
          </p:cNvPr>
          <p:cNvSpPr>
            <a:spLocks noGrp="1"/>
          </p:cNvSpPr>
          <p:nvPr>
            <p:ph type="subTitle" idx="1"/>
          </p:nvPr>
        </p:nvSpPr>
        <p:spPr>
          <a:xfrm>
            <a:off x="407778" y="605484"/>
            <a:ext cx="11139923" cy="6357256"/>
          </a:xfrm>
        </p:spPr>
        <p:txBody>
          <a:bodyPr anchor="t">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sz="2600" b="1" dirty="0"/>
              <a:t>Kite Flying </a:t>
            </a:r>
            <a:r>
              <a:rPr lang="en-US" altLang="en-US" sz="2600" b="1" dirty="0"/>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600" b="1" dirty="0"/>
          </a:p>
          <a:p>
            <a:pPr algn="l" eaLnBrk="0" fontAlgn="base" hangingPunct="0">
              <a:lnSpc>
                <a:spcPct val="100000"/>
              </a:lnSpc>
              <a:spcBef>
                <a:spcPct val="0"/>
              </a:spcBef>
              <a:spcAft>
                <a:spcPct val="0"/>
              </a:spcAft>
              <a:buClrTx/>
            </a:pPr>
            <a:r>
              <a:rPr lang="en-GB" dirty="0">
                <a:solidFill>
                  <a:srgbClr val="222222"/>
                </a:solidFill>
                <a:effectLst/>
                <a:latin typeface="Arial" panose="020B0604020202020204" pitchFamily="34" charset="0"/>
                <a:ea typeface="Times New Roman" panose="02020603050405020304" pitchFamily="18" charset="0"/>
              </a:rPr>
              <a:t>Kite flying is popular in many Asian countries, where it often takes the form of "</a:t>
            </a:r>
            <a:r>
              <a:rPr lang="en-GB" u="none" strike="noStrike" dirty="0">
                <a:solidFill>
                  <a:srgbClr val="0B0080"/>
                </a:solidFill>
                <a:effectLst/>
                <a:latin typeface="Arial" panose="020B0604020202020204" pitchFamily="34" charset="0"/>
                <a:ea typeface="Times New Roman" panose="02020603050405020304" pitchFamily="18" charset="0"/>
                <a:hlinkClick r:id="rId3" tooltip="Kite fighting"/>
              </a:rPr>
              <a:t>kite fighting</a:t>
            </a:r>
            <a:r>
              <a:rPr lang="en-GB" dirty="0">
                <a:solidFill>
                  <a:srgbClr val="222222"/>
                </a:solidFill>
                <a:effectLst/>
                <a:latin typeface="Arial" panose="020B0604020202020204" pitchFamily="34" charset="0"/>
                <a:ea typeface="Times New Roman" panose="02020603050405020304" pitchFamily="18" charset="0"/>
              </a:rPr>
              <a:t>", in which participants try to snag each other's kites or cut other kites down.</a:t>
            </a:r>
            <a:r>
              <a:rPr lang="en-GB" u="none" strike="noStrike" baseline="30000" dirty="0">
                <a:solidFill>
                  <a:srgbClr val="0B0080"/>
                </a:solidFill>
                <a:effectLst/>
                <a:latin typeface="Arial" panose="020B0604020202020204" pitchFamily="34" charset="0"/>
                <a:ea typeface="Times New Roman" panose="02020603050405020304" pitchFamily="18" charset="0"/>
                <a:hlinkClick r:id="rId4"/>
              </a:rPr>
              <a:t>[35]</a:t>
            </a:r>
            <a:r>
              <a:rPr lang="en-GB" dirty="0">
                <a:solidFill>
                  <a:srgbClr val="222222"/>
                </a:solidFill>
                <a:effectLst/>
                <a:latin typeface="Arial" panose="020B0604020202020204" pitchFamily="34" charset="0"/>
                <a:ea typeface="Times New Roman" panose="02020603050405020304" pitchFamily="18" charset="0"/>
              </a:rPr>
              <a:t> </a:t>
            </a:r>
            <a:r>
              <a:rPr lang="en-GB" u="none" strike="noStrike" dirty="0">
                <a:solidFill>
                  <a:srgbClr val="0B0080"/>
                </a:solidFill>
                <a:effectLst/>
                <a:latin typeface="Arial" panose="020B0604020202020204" pitchFamily="34" charset="0"/>
                <a:ea typeface="Times New Roman" panose="02020603050405020304" pitchFamily="18" charset="0"/>
                <a:hlinkClick r:id="rId5" tooltip="Fighter kite"/>
              </a:rPr>
              <a:t>Fighter kites</a:t>
            </a:r>
            <a:r>
              <a:rPr lang="en-GB" dirty="0">
                <a:solidFill>
                  <a:srgbClr val="222222"/>
                </a:solidFill>
                <a:effectLst/>
                <a:latin typeface="Arial" panose="020B0604020202020204" pitchFamily="34" charset="0"/>
                <a:ea typeface="Times New Roman" panose="02020603050405020304" pitchFamily="18" charset="0"/>
              </a:rPr>
              <a:t> are usually small, flat, flattened diamond-shaped kites made of paper and bamboo. Tails are not used on fighter kites so that </a:t>
            </a:r>
            <a:r>
              <a:rPr lang="en-GB" dirty="0">
                <a:solidFill>
                  <a:srgbClr val="222222"/>
                </a:solidFill>
                <a:latin typeface="Arial" panose="020B0604020202020204" pitchFamily="34" charset="0"/>
                <a:ea typeface="Times New Roman" panose="02020603050405020304" pitchFamily="18" charset="0"/>
              </a:rPr>
              <a:t>they are more agile</a:t>
            </a:r>
            <a:r>
              <a:rPr lang="en-GB" dirty="0">
                <a:solidFill>
                  <a:srgbClr val="222222"/>
                </a:solidFill>
                <a:effectLst/>
                <a:latin typeface="Arial" panose="020B0604020202020204" pitchFamily="34" charset="0"/>
                <a:ea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a:p>
          <a:p>
            <a:pPr algn="l"/>
            <a:r>
              <a:rPr lang="en-GB" dirty="0">
                <a:solidFill>
                  <a:srgbClr val="222222"/>
                </a:solidFill>
                <a:effectLst/>
                <a:latin typeface="Arial" panose="020B0604020202020204" pitchFamily="34" charset="0"/>
                <a:ea typeface="Times New Roman" panose="02020603050405020304" pitchFamily="18" charset="0"/>
              </a:rPr>
              <a:t>In </a:t>
            </a:r>
            <a:r>
              <a:rPr lang="en-GB" u="none" strike="noStrike" dirty="0">
                <a:solidFill>
                  <a:srgbClr val="0B0080"/>
                </a:solidFill>
                <a:effectLst/>
                <a:latin typeface="Arial" panose="020B0604020202020204" pitchFamily="34" charset="0"/>
                <a:ea typeface="Times New Roman" panose="02020603050405020304" pitchFamily="18" charset="0"/>
                <a:hlinkClick r:id="rId6" tooltip="Afghanistan"/>
              </a:rPr>
              <a:t>Afghanistan</a:t>
            </a:r>
            <a:r>
              <a:rPr lang="en-GB" dirty="0">
                <a:solidFill>
                  <a:srgbClr val="222222"/>
                </a:solidFill>
                <a:effectLst/>
                <a:latin typeface="Arial" panose="020B0604020202020204" pitchFamily="34" charset="0"/>
                <a:ea typeface="Times New Roman" panose="02020603050405020304" pitchFamily="18" charset="0"/>
              </a:rPr>
              <a:t>, kite flying is a popular game, and is known in </a:t>
            </a:r>
            <a:r>
              <a:rPr lang="en-GB" u="none" strike="noStrike" dirty="0">
                <a:solidFill>
                  <a:srgbClr val="0B0080"/>
                </a:solidFill>
                <a:effectLst/>
                <a:latin typeface="Arial" panose="020B0604020202020204" pitchFamily="34" charset="0"/>
                <a:ea typeface="Times New Roman" panose="02020603050405020304" pitchFamily="18" charset="0"/>
                <a:hlinkClick r:id="rId7" tooltip="Dari (Eastern Persian)"/>
              </a:rPr>
              <a:t>Dari</a:t>
            </a:r>
            <a:r>
              <a:rPr lang="en-GB" dirty="0">
                <a:solidFill>
                  <a:srgbClr val="222222"/>
                </a:solidFill>
                <a:effectLst/>
                <a:latin typeface="Arial" panose="020B0604020202020204" pitchFamily="34" charset="0"/>
                <a:ea typeface="Times New Roman" panose="02020603050405020304" pitchFamily="18" charset="0"/>
              </a:rPr>
              <a:t>. Some kite fighters pass their strings through a mixture of ground glass powder and glue, which is legal. The resulting strings are very abrasive and can sever the competitor's strings more easily. The abrasive strings can also injure people. </a:t>
            </a:r>
          </a:p>
          <a:p>
            <a:pPr algn="l"/>
            <a:r>
              <a:rPr lang="en-GB" dirty="0">
                <a:solidFill>
                  <a:srgbClr val="222222"/>
                </a:solidFill>
                <a:effectLst/>
                <a:latin typeface="Arial" panose="020B0604020202020204" pitchFamily="34" charset="0"/>
                <a:ea typeface="Times New Roman" panose="02020603050405020304" pitchFamily="18" charset="0"/>
              </a:rPr>
              <a:t>During the </a:t>
            </a:r>
            <a:r>
              <a:rPr lang="en-GB" u="none" strike="noStrike" dirty="0">
                <a:solidFill>
                  <a:srgbClr val="0B0080"/>
                </a:solidFill>
                <a:effectLst/>
                <a:latin typeface="Arial" panose="020B0604020202020204" pitchFamily="34" charset="0"/>
                <a:ea typeface="Times New Roman" panose="02020603050405020304" pitchFamily="18" charset="0"/>
                <a:hlinkClick r:id="rId8" tooltip="Taliban"/>
              </a:rPr>
              <a:t>Taliban</a:t>
            </a:r>
            <a:r>
              <a:rPr lang="en-GB" dirty="0">
                <a:solidFill>
                  <a:srgbClr val="222222"/>
                </a:solidFill>
                <a:effectLst/>
                <a:latin typeface="Arial" panose="020B0604020202020204" pitchFamily="34" charset="0"/>
                <a:ea typeface="Times New Roman" panose="02020603050405020304" pitchFamily="18" charset="0"/>
              </a:rPr>
              <a:t> rule in Afghanistan, kite flying was banned, among various other recreations.</a:t>
            </a:r>
          </a:p>
          <a:p>
            <a:pPr algn="l"/>
            <a:endParaRPr lang="en-GB" sz="1800" dirty="0">
              <a:solidFill>
                <a:srgbClr val="222222"/>
              </a:solidFill>
              <a:latin typeface="Arial" panose="020B0604020202020204" pitchFamily="34" charset="0"/>
              <a:ea typeface="Times New Roman" panose="02020603050405020304" pitchFamily="18" charset="0"/>
            </a:endParaRPr>
          </a:p>
          <a:p>
            <a:pPr algn="l"/>
            <a:endParaRPr lang="en-GB" sz="1800" dirty="0">
              <a:effectLst/>
              <a:latin typeface="Times New Roman" panose="02020603050405020304" pitchFamily="18" charset="0"/>
              <a:ea typeface="Times New Roman" panose="02020603050405020304" pitchFamily="18" charset="0"/>
            </a:endParaRPr>
          </a:p>
          <a:p>
            <a:pPr algn="l"/>
            <a:endParaRPr lang="en-US" sz="2600" dirty="0"/>
          </a:p>
          <a:p>
            <a:pPr algn="l"/>
            <a:endParaRPr lang="en-US" sz="2600" dirty="0"/>
          </a:p>
        </p:txBody>
      </p:sp>
    </p:spTree>
    <p:extLst>
      <p:ext uri="{BB962C8B-B14F-4D97-AF65-F5344CB8AC3E}">
        <p14:creationId xmlns:p14="http://schemas.microsoft.com/office/powerpoint/2010/main" val="3852622780"/>
      </p:ext>
    </p:extLst>
  </p:cSld>
  <p:clrMapOvr>
    <a:masterClrMapping/>
  </p:clrMapOvr>
</p:sld>
</file>

<file path=ppt/theme/theme1.xml><?xml version="1.0" encoding="utf-8"?>
<a:theme xmlns:a="http://schemas.openxmlformats.org/drawingml/2006/main" name="ExploreVTI">
  <a:themeElements>
    <a:clrScheme name="AnalogousFromDarkSeedLeftStep">
      <a:dk1>
        <a:srgbClr val="000000"/>
      </a:dk1>
      <a:lt1>
        <a:srgbClr val="FFFFFF"/>
      </a:lt1>
      <a:dk2>
        <a:srgbClr val="261A2E"/>
      </a:dk2>
      <a:lt2>
        <a:srgbClr val="F0F3F3"/>
      </a:lt2>
      <a:accent1>
        <a:srgbClr val="C34D5F"/>
      </a:accent1>
      <a:accent2>
        <a:srgbClr val="B13B7F"/>
      </a:accent2>
      <a:accent3>
        <a:srgbClr val="C34DC2"/>
      </a:accent3>
      <a:accent4>
        <a:srgbClr val="813BB1"/>
      </a:accent4>
      <a:accent5>
        <a:srgbClr val="614DC3"/>
      </a:accent5>
      <a:accent6>
        <a:srgbClr val="3B57B1"/>
      </a:accent6>
      <a:hlink>
        <a:srgbClr val="7A52C5"/>
      </a:hlink>
      <a:folHlink>
        <a:srgbClr val="7F7F7F"/>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1905</TotalTime>
  <Words>349</Words>
  <Application>Microsoft Office PowerPoint</Application>
  <PresentationFormat>Widescreen</PresentationFormat>
  <Paragraphs>24</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Avenir Next LT Pro</vt:lpstr>
      <vt:lpstr>AvenirNext LT Pro Medium</vt:lpstr>
      <vt:lpstr>Calibri</vt:lpstr>
      <vt:lpstr>Rockwell</vt:lpstr>
      <vt:lpstr>Segoe UI</vt:lpstr>
      <vt:lpstr>Source Sans Pro</vt:lpstr>
      <vt:lpstr>Times New Roman</vt:lpstr>
      <vt:lpstr>ExploreVTI</vt:lpstr>
      <vt:lpstr>Medecins Sans Frontieres and the Afghanistan Crisis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Medecins Sans Frontieres</dc:title>
  <dc:creator>Louise Johnson</dc:creator>
  <cp:lastModifiedBy>Scouts</cp:lastModifiedBy>
  <cp:revision>6</cp:revision>
  <dcterms:created xsi:type="dcterms:W3CDTF">2022-02-09T16:18:42Z</dcterms:created>
  <dcterms:modified xsi:type="dcterms:W3CDTF">2022-06-15T13:34:47Z</dcterms:modified>
</cp:coreProperties>
</file>