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CDC00-A2D3-491C-A038-990476AAC647}"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1F5B3F07-85AA-4E68-9FA2-99C18FD6DE92}">
      <dgm:prSet/>
      <dgm:spPr/>
      <dgm:t>
        <a:bodyPr/>
        <a:lstStyle/>
        <a:p>
          <a:r>
            <a:rPr lang="en-GB"/>
            <a:t>First, is Climate change. </a:t>
          </a:r>
          <a:endParaRPr lang="en-US"/>
        </a:p>
      </dgm:t>
    </dgm:pt>
    <dgm:pt modelId="{F1DB7190-17DB-4247-9158-C35508ED2294}" type="parTrans" cxnId="{BE53877A-9A9B-4BDC-A0B8-1B79E34E5C45}">
      <dgm:prSet/>
      <dgm:spPr/>
      <dgm:t>
        <a:bodyPr/>
        <a:lstStyle/>
        <a:p>
          <a:endParaRPr lang="en-US"/>
        </a:p>
      </dgm:t>
    </dgm:pt>
    <dgm:pt modelId="{5059CF96-3C4B-43E5-BD88-7EE6B5B80C5A}" type="sibTrans" cxnId="{BE53877A-9A9B-4BDC-A0B8-1B79E34E5C45}">
      <dgm:prSet/>
      <dgm:spPr/>
      <dgm:t>
        <a:bodyPr/>
        <a:lstStyle/>
        <a:p>
          <a:endParaRPr lang="en-US"/>
        </a:p>
      </dgm:t>
    </dgm:pt>
    <dgm:pt modelId="{C9FF8B14-7001-4F59-8D12-C389644C1C3C}">
      <dgm:prSet/>
      <dgm:spPr/>
      <dgm:t>
        <a:bodyPr/>
        <a:lstStyle/>
        <a:p>
          <a:r>
            <a:rPr lang="en-GB" dirty="0"/>
            <a:t>Logging causes this because loggers burn the wood for fuel which releases CO2 or Carbon Dioxide. </a:t>
          </a:r>
          <a:endParaRPr lang="en-US" dirty="0"/>
        </a:p>
      </dgm:t>
    </dgm:pt>
    <dgm:pt modelId="{636EB012-B12B-4882-B19F-294095F9CE4D}" type="parTrans" cxnId="{C1044B2B-1990-4A6B-90CF-12FD5ED601E0}">
      <dgm:prSet/>
      <dgm:spPr/>
      <dgm:t>
        <a:bodyPr/>
        <a:lstStyle/>
        <a:p>
          <a:endParaRPr lang="en-US"/>
        </a:p>
      </dgm:t>
    </dgm:pt>
    <dgm:pt modelId="{5143DC45-3AE3-4FB8-939A-4C81845814DB}" type="sibTrans" cxnId="{C1044B2B-1990-4A6B-90CF-12FD5ED601E0}">
      <dgm:prSet/>
      <dgm:spPr/>
      <dgm:t>
        <a:bodyPr/>
        <a:lstStyle/>
        <a:p>
          <a:endParaRPr lang="en-US"/>
        </a:p>
      </dgm:t>
    </dgm:pt>
    <dgm:pt modelId="{69FC0E6B-4551-4A01-949E-D6C5C0F5FF33}">
      <dgm:prSet/>
      <dgm:spPr/>
      <dgm:t>
        <a:bodyPr/>
        <a:lstStyle/>
        <a:p>
          <a:r>
            <a:rPr lang="en-GB"/>
            <a:t>When </a:t>
          </a:r>
          <a:r>
            <a:rPr lang="en-GB" dirty="0"/>
            <a:t>you remove trees from </a:t>
          </a:r>
          <a:r>
            <a:rPr lang="en-GB"/>
            <a:t>the earth, </a:t>
          </a:r>
          <a:r>
            <a:rPr lang="en-GB" dirty="0"/>
            <a:t>they release even more CO2 because trees store gases .</a:t>
          </a:r>
          <a:endParaRPr lang="en-US" dirty="0"/>
        </a:p>
      </dgm:t>
    </dgm:pt>
    <dgm:pt modelId="{8F02E419-5D7E-4194-941B-539EB2AD1708}" type="parTrans" cxnId="{4B9EE120-EB60-485F-B3A9-5CA257075BDB}">
      <dgm:prSet/>
      <dgm:spPr/>
      <dgm:t>
        <a:bodyPr/>
        <a:lstStyle/>
        <a:p>
          <a:endParaRPr lang="en-GB"/>
        </a:p>
      </dgm:t>
    </dgm:pt>
    <dgm:pt modelId="{4632CC28-5A99-4B3D-ADF6-1C421DC8D3ED}" type="sibTrans" cxnId="{4B9EE120-EB60-485F-B3A9-5CA257075BDB}">
      <dgm:prSet/>
      <dgm:spPr/>
      <dgm:t>
        <a:bodyPr/>
        <a:lstStyle/>
        <a:p>
          <a:endParaRPr lang="en-GB"/>
        </a:p>
      </dgm:t>
    </dgm:pt>
    <dgm:pt modelId="{C5B7A68C-BB3D-46DF-B17B-21B11ECF28DB}" type="pres">
      <dgm:prSet presAssocID="{9E8CDC00-A2D3-491C-A038-990476AAC647}" presName="linear" presStyleCnt="0">
        <dgm:presLayoutVars>
          <dgm:animLvl val="lvl"/>
          <dgm:resizeHandles val="exact"/>
        </dgm:presLayoutVars>
      </dgm:prSet>
      <dgm:spPr/>
    </dgm:pt>
    <dgm:pt modelId="{9FECA2E0-94B4-4EB8-B777-8C739F357549}" type="pres">
      <dgm:prSet presAssocID="{1F5B3F07-85AA-4E68-9FA2-99C18FD6DE92}" presName="parentText" presStyleLbl="node1" presStyleIdx="0" presStyleCnt="3">
        <dgm:presLayoutVars>
          <dgm:chMax val="0"/>
          <dgm:bulletEnabled val="1"/>
        </dgm:presLayoutVars>
      </dgm:prSet>
      <dgm:spPr/>
    </dgm:pt>
    <dgm:pt modelId="{2FE9399E-6CC3-41E9-A083-33B5C384AA24}" type="pres">
      <dgm:prSet presAssocID="{5059CF96-3C4B-43E5-BD88-7EE6B5B80C5A}" presName="spacer" presStyleCnt="0"/>
      <dgm:spPr/>
    </dgm:pt>
    <dgm:pt modelId="{BA1A2993-9983-409B-9294-CB93E8FD934B}" type="pres">
      <dgm:prSet presAssocID="{C9FF8B14-7001-4F59-8D12-C389644C1C3C}" presName="parentText" presStyleLbl="node1" presStyleIdx="1" presStyleCnt="3">
        <dgm:presLayoutVars>
          <dgm:chMax val="0"/>
          <dgm:bulletEnabled val="1"/>
        </dgm:presLayoutVars>
      </dgm:prSet>
      <dgm:spPr/>
    </dgm:pt>
    <dgm:pt modelId="{C572352F-42D5-4D25-A78D-8DCA2140B742}" type="pres">
      <dgm:prSet presAssocID="{5143DC45-3AE3-4FB8-939A-4C81845814DB}" presName="spacer" presStyleCnt="0"/>
      <dgm:spPr/>
    </dgm:pt>
    <dgm:pt modelId="{ED0ADA1D-0D91-4E7D-9111-3776396F4420}" type="pres">
      <dgm:prSet presAssocID="{69FC0E6B-4551-4A01-949E-D6C5C0F5FF33}" presName="parentText" presStyleLbl="node1" presStyleIdx="2" presStyleCnt="3">
        <dgm:presLayoutVars>
          <dgm:chMax val="0"/>
          <dgm:bulletEnabled val="1"/>
        </dgm:presLayoutVars>
      </dgm:prSet>
      <dgm:spPr/>
    </dgm:pt>
  </dgm:ptLst>
  <dgm:cxnLst>
    <dgm:cxn modelId="{E44CF31B-0BBC-439F-9B88-4B332252F36E}" type="presOf" srcId="{1F5B3F07-85AA-4E68-9FA2-99C18FD6DE92}" destId="{9FECA2E0-94B4-4EB8-B777-8C739F357549}" srcOrd="0" destOrd="0" presId="urn:microsoft.com/office/officeart/2005/8/layout/vList2"/>
    <dgm:cxn modelId="{4B9EE120-EB60-485F-B3A9-5CA257075BDB}" srcId="{9E8CDC00-A2D3-491C-A038-990476AAC647}" destId="{69FC0E6B-4551-4A01-949E-D6C5C0F5FF33}" srcOrd="2" destOrd="0" parTransId="{8F02E419-5D7E-4194-941B-539EB2AD1708}" sibTransId="{4632CC28-5A99-4B3D-ADF6-1C421DC8D3ED}"/>
    <dgm:cxn modelId="{C1044B2B-1990-4A6B-90CF-12FD5ED601E0}" srcId="{9E8CDC00-A2D3-491C-A038-990476AAC647}" destId="{C9FF8B14-7001-4F59-8D12-C389644C1C3C}" srcOrd="1" destOrd="0" parTransId="{636EB012-B12B-4882-B19F-294095F9CE4D}" sibTransId="{5143DC45-3AE3-4FB8-939A-4C81845814DB}"/>
    <dgm:cxn modelId="{7D131D60-F4E7-4DD6-B115-002826B71AE2}" type="presOf" srcId="{9E8CDC00-A2D3-491C-A038-990476AAC647}" destId="{C5B7A68C-BB3D-46DF-B17B-21B11ECF28DB}" srcOrd="0" destOrd="0" presId="urn:microsoft.com/office/officeart/2005/8/layout/vList2"/>
    <dgm:cxn modelId="{F302204B-545C-4A5F-AA4F-16399BBB81E8}" type="presOf" srcId="{69FC0E6B-4551-4A01-949E-D6C5C0F5FF33}" destId="{ED0ADA1D-0D91-4E7D-9111-3776396F4420}" srcOrd="0" destOrd="0" presId="urn:microsoft.com/office/officeart/2005/8/layout/vList2"/>
    <dgm:cxn modelId="{BE53877A-9A9B-4BDC-A0B8-1B79E34E5C45}" srcId="{9E8CDC00-A2D3-491C-A038-990476AAC647}" destId="{1F5B3F07-85AA-4E68-9FA2-99C18FD6DE92}" srcOrd="0" destOrd="0" parTransId="{F1DB7190-17DB-4247-9158-C35508ED2294}" sibTransId="{5059CF96-3C4B-43E5-BD88-7EE6B5B80C5A}"/>
    <dgm:cxn modelId="{20ED15AF-DD73-4EF2-801D-3A4E14A78CFC}" type="presOf" srcId="{C9FF8B14-7001-4F59-8D12-C389644C1C3C}" destId="{BA1A2993-9983-409B-9294-CB93E8FD934B}" srcOrd="0" destOrd="0" presId="urn:microsoft.com/office/officeart/2005/8/layout/vList2"/>
    <dgm:cxn modelId="{C5D57251-9AB8-41F3-90D1-A226B33EE7CC}" type="presParOf" srcId="{C5B7A68C-BB3D-46DF-B17B-21B11ECF28DB}" destId="{9FECA2E0-94B4-4EB8-B777-8C739F357549}" srcOrd="0" destOrd="0" presId="urn:microsoft.com/office/officeart/2005/8/layout/vList2"/>
    <dgm:cxn modelId="{1CC49D1A-9F4E-40A1-B35B-FBB62DB08EBA}" type="presParOf" srcId="{C5B7A68C-BB3D-46DF-B17B-21B11ECF28DB}" destId="{2FE9399E-6CC3-41E9-A083-33B5C384AA24}" srcOrd="1" destOrd="0" presId="urn:microsoft.com/office/officeart/2005/8/layout/vList2"/>
    <dgm:cxn modelId="{7B4CCA89-D43F-4330-A13B-574708E46854}" type="presParOf" srcId="{C5B7A68C-BB3D-46DF-B17B-21B11ECF28DB}" destId="{BA1A2993-9983-409B-9294-CB93E8FD934B}" srcOrd="2" destOrd="0" presId="urn:microsoft.com/office/officeart/2005/8/layout/vList2"/>
    <dgm:cxn modelId="{5727F7C4-4D3B-441C-88CE-40EDF5D05019}" type="presParOf" srcId="{C5B7A68C-BB3D-46DF-B17B-21B11ECF28DB}" destId="{C572352F-42D5-4D25-A78D-8DCA2140B742}" srcOrd="3" destOrd="0" presId="urn:microsoft.com/office/officeart/2005/8/layout/vList2"/>
    <dgm:cxn modelId="{80EB8B4D-D98C-496C-9A77-62114E2F20AB}" type="presParOf" srcId="{C5B7A68C-BB3D-46DF-B17B-21B11ECF28DB}" destId="{ED0ADA1D-0D91-4E7D-9111-3776396F442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CA2E0-94B4-4EB8-B777-8C739F357549}">
      <dsp:nvSpPr>
        <dsp:cNvPr id="0" name=""/>
        <dsp:cNvSpPr/>
      </dsp:nvSpPr>
      <dsp:spPr>
        <a:xfrm>
          <a:off x="0" y="44474"/>
          <a:ext cx="9604375" cy="102667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First, is Climate change. </a:t>
          </a:r>
          <a:endParaRPr lang="en-US" sz="2700" kern="1200"/>
        </a:p>
      </dsp:txBody>
      <dsp:txXfrm>
        <a:off x="50118" y="94592"/>
        <a:ext cx="9504139" cy="926439"/>
      </dsp:txXfrm>
    </dsp:sp>
    <dsp:sp modelId="{BA1A2993-9983-409B-9294-CB93E8FD934B}">
      <dsp:nvSpPr>
        <dsp:cNvPr id="0" name=""/>
        <dsp:cNvSpPr/>
      </dsp:nvSpPr>
      <dsp:spPr>
        <a:xfrm>
          <a:off x="0" y="1148909"/>
          <a:ext cx="9604375" cy="1026675"/>
        </a:xfrm>
        <a:prstGeom prst="round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Logging causes this because loggers burn the wood for fuel which releases CO2 or Carbon Dioxide. </a:t>
          </a:r>
          <a:endParaRPr lang="en-US" sz="2700" kern="1200" dirty="0"/>
        </a:p>
      </dsp:txBody>
      <dsp:txXfrm>
        <a:off x="50118" y="1199027"/>
        <a:ext cx="9504139" cy="926439"/>
      </dsp:txXfrm>
    </dsp:sp>
    <dsp:sp modelId="{ED0ADA1D-0D91-4E7D-9111-3776396F4420}">
      <dsp:nvSpPr>
        <dsp:cNvPr id="0" name=""/>
        <dsp:cNvSpPr/>
      </dsp:nvSpPr>
      <dsp:spPr>
        <a:xfrm>
          <a:off x="0" y="2253344"/>
          <a:ext cx="9604375" cy="1026675"/>
        </a:xfrm>
        <a:prstGeom prst="roundRect">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When </a:t>
          </a:r>
          <a:r>
            <a:rPr lang="en-GB" sz="2700" kern="1200" dirty="0"/>
            <a:t>you remove trees from </a:t>
          </a:r>
          <a:r>
            <a:rPr lang="en-GB" sz="2700" kern="1200"/>
            <a:t>the earth, </a:t>
          </a:r>
          <a:r>
            <a:rPr lang="en-GB" sz="2700" kern="1200" dirty="0"/>
            <a:t>they release even more CO2 because trees store gases .</a:t>
          </a:r>
          <a:endParaRPr lang="en-US" sz="2700" kern="1200" dirty="0"/>
        </a:p>
      </dsp:txBody>
      <dsp:txXfrm>
        <a:off x="50118" y="2303462"/>
        <a:ext cx="9504139" cy="926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5/25/2022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5/25/2022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C47C4-1C83-4688-8DD8-BF0F85E7C0EB}"/>
              </a:ext>
            </a:extLst>
          </p:cNvPr>
          <p:cNvSpPr>
            <a:spLocks noGrp="1"/>
          </p:cNvSpPr>
          <p:nvPr>
            <p:ph type="ctrTitle"/>
          </p:nvPr>
        </p:nvSpPr>
        <p:spPr/>
        <p:txBody>
          <a:bodyPr/>
          <a:lstStyle/>
          <a:p>
            <a:r>
              <a:rPr lang="en-GB" dirty="0"/>
              <a:t>Deforestation</a:t>
            </a:r>
          </a:p>
        </p:txBody>
      </p:sp>
      <p:sp>
        <p:nvSpPr>
          <p:cNvPr id="3" name="Subtitle 2">
            <a:extLst>
              <a:ext uri="{FF2B5EF4-FFF2-40B4-BE49-F238E27FC236}">
                <a16:creationId xmlns:a16="http://schemas.microsoft.com/office/drawing/2014/main" id="{E3B41277-E7C1-4BFD-B8F0-9A65060440BC}"/>
              </a:ext>
            </a:extLst>
          </p:cNvPr>
          <p:cNvSpPr>
            <a:spLocks noGrp="1"/>
          </p:cNvSpPr>
          <p:nvPr>
            <p:ph type="subTitle" idx="1"/>
          </p:nvPr>
        </p:nvSpPr>
        <p:spPr/>
        <p:txBody>
          <a:bodyPr/>
          <a:lstStyle/>
          <a:p>
            <a:r>
              <a:rPr lang="en-GB" dirty="0"/>
              <a:t>By Cobra </a:t>
            </a:r>
          </a:p>
        </p:txBody>
      </p:sp>
      <p:pic>
        <p:nvPicPr>
          <p:cNvPr id="4" name="Picture 3">
            <a:extLst>
              <a:ext uri="{FF2B5EF4-FFF2-40B4-BE49-F238E27FC236}">
                <a16:creationId xmlns:a16="http://schemas.microsoft.com/office/drawing/2014/main" id="{DDDF86AE-F9EC-4400-9098-0467F64CEBA1}"/>
              </a:ext>
            </a:extLst>
          </p:cNvPr>
          <p:cNvPicPr>
            <a:picLocks noChangeAspect="1"/>
          </p:cNvPicPr>
          <p:nvPr/>
        </p:nvPicPr>
        <p:blipFill>
          <a:blip r:embed="rId2"/>
          <a:stretch>
            <a:fillRect/>
          </a:stretch>
        </p:blipFill>
        <p:spPr>
          <a:xfrm>
            <a:off x="8201464" y="0"/>
            <a:ext cx="3990535" cy="2475879"/>
          </a:xfrm>
          <a:prstGeom prst="rect">
            <a:avLst/>
          </a:prstGeom>
        </p:spPr>
      </p:pic>
    </p:spTree>
    <p:extLst>
      <p:ext uri="{BB962C8B-B14F-4D97-AF65-F5344CB8AC3E}">
        <p14:creationId xmlns:p14="http://schemas.microsoft.com/office/powerpoint/2010/main" val="1335103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2" name="Rectangle 2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34533-F2F9-4B66-BDE7-BFC06A261350}"/>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2300">
                <a:solidFill>
                  <a:srgbClr val="454545"/>
                </a:solidFill>
              </a:rPr>
              <a:t>Deforestation is the permanent removal of trees to make room for something besides forest. </a:t>
            </a:r>
            <a:br>
              <a:rPr lang="en-US" sz="2300">
                <a:solidFill>
                  <a:srgbClr val="454545"/>
                </a:solidFill>
              </a:rPr>
            </a:br>
            <a:br>
              <a:rPr lang="en-US" sz="2300">
                <a:solidFill>
                  <a:srgbClr val="454545"/>
                </a:solidFill>
              </a:rPr>
            </a:br>
            <a:r>
              <a:rPr lang="en-US" sz="2300">
                <a:solidFill>
                  <a:srgbClr val="454545"/>
                </a:solidFill>
              </a:rPr>
              <a:t>Deforestation can include clearing the land for farming or livestock, or using the timber for fuel, construction or manufacturing.</a:t>
            </a:r>
          </a:p>
        </p:txBody>
      </p:sp>
      <p:sp>
        <p:nvSpPr>
          <p:cNvPr id="5" name="TextBox 4">
            <a:extLst>
              <a:ext uri="{FF2B5EF4-FFF2-40B4-BE49-F238E27FC236}">
                <a16:creationId xmlns:a16="http://schemas.microsoft.com/office/drawing/2014/main" id="{1E7C3A1A-833C-4AE5-BA1E-D1712CA90490}"/>
              </a:ext>
            </a:extLst>
          </p:cNvPr>
          <p:cNvSpPr txBox="1"/>
          <p:nvPr/>
        </p:nvSpPr>
        <p:spPr>
          <a:xfrm>
            <a:off x="1535372" y="4133234"/>
            <a:ext cx="9120954" cy="744373"/>
          </a:xfrm>
          <a:prstGeom prst="rect">
            <a:avLst/>
          </a:prstGeom>
        </p:spPr>
        <p:txBody>
          <a:bodyPr vert="horz" lIns="91440" tIns="91440" rIns="91440" bIns="91440" rtlCol="0">
            <a:normAutofit/>
          </a:bodyPr>
          <a:lstStyle/>
          <a:p>
            <a:pPr algn="ctr" defTabSz="914400">
              <a:lnSpc>
                <a:spcPct val="120000"/>
              </a:lnSpc>
              <a:spcBef>
                <a:spcPts val="1000"/>
              </a:spcBef>
              <a:buClr>
                <a:schemeClr val="accent1"/>
              </a:buClr>
              <a:buSzPct val="100000"/>
            </a:pPr>
            <a:r>
              <a:rPr lang="en-US" cap="all" dirty="0">
                <a:solidFill>
                  <a:schemeClr val="accent1"/>
                </a:solidFill>
              </a:rPr>
              <a:t>Deforestation (Also know as logging which is illegal)</a:t>
            </a:r>
          </a:p>
        </p:txBody>
      </p:sp>
      <p:pic>
        <p:nvPicPr>
          <p:cNvPr id="28" name="Picture 2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6743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92F5-B5A7-4B8B-8FF5-FE0DCA631949}"/>
              </a:ext>
            </a:extLst>
          </p:cNvPr>
          <p:cNvSpPr>
            <a:spLocks noGrp="1"/>
          </p:cNvSpPr>
          <p:nvPr>
            <p:ph type="title"/>
          </p:nvPr>
        </p:nvSpPr>
        <p:spPr>
          <a:xfrm>
            <a:off x="1451579" y="2040835"/>
            <a:ext cx="9603275" cy="2928730"/>
          </a:xfrm>
        </p:spPr>
        <p:txBody>
          <a:bodyPr>
            <a:noAutofit/>
          </a:bodyPr>
          <a:lstStyle/>
          <a:p>
            <a:r>
              <a:rPr lang="en-GB" sz="6600" dirty="0"/>
              <a:t>Deforestation has two global effects </a:t>
            </a:r>
          </a:p>
        </p:txBody>
      </p:sp>
    </p:spTree>
    <p:extLst>
      <p:ext uri="{BB962C8B-B14F-4D97-AF65-F5344CB8AC3E}">
        <p14:creationId xmlns:p14="http://schemas.microsoft.com/office/powerpoint/2010/main" val="3055116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C35ED0F7-B4AF-49C8-A365-4DA3F8F27279}"/>
              </a:ext>
            </a:extLst>
          </p:cNvPr>
          <p:cNvGraphicFramePr>
            <a:graphicFrameLocks noGrp="1"/>
          </p:cNvGraphicFramePr>
          <p:nvPr>
            <p:ph idx="1"/>
            <p:extLst>
              <p:ext uri="{D42A27DB-BD31-4B8C-83A1-F6EECF244321}">
                <p14:modId xmlns:p14="http://schemas.microsoft.com/office/powerpoint/2010/main" val="3558703232"/>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2035945"/>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5BB14454-D00C-4958-BB39-F5F9F3ACD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a:extLst>
              <a:ext uri="{FF2B5EF4-FFF2-40B4-BE49-F238E27FC236}">
                <a16:creationId xmlns:a16="http://schemas.microsoft.com/office/drawing/2014/main" id="{28A657A7-C4E5-425B-98FA-BB817FF7BF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8029" y="1847088"/>
            <a:ext cx="352036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8F6520D2-1FBC-4A01-8EE6-104E3CCC5537}"/>
              </a:ext>
            </a:extLst>
          </p:cNvPr>
          <p:cNvSpPr>
            <a:spLocks noGrp="1"/>
          </p:cNvSpPr>
          <p:nvPr>
            <p:ph type="title"/>
          </p:nvPr>
        </p:nvSpPr>
        <p:spPr>
          <a:xfrm>
            <a:off x="7218030" y="804520"/>
            <a:ext cx="3520367" cy="1049235"/>
          </a:xfrm>
        </p:spPr>
        <p:txBody>
          <a:bodyPr vert="horz" lIns="91440" tIns="45720" rIns="91440" bIns="0" rtlCol="0">
            <a:normAutofit/>
          </a:bodyPr>
          <a:lstStyle/>
          <a:p>
            <a:r>
              <a:rPr lang="en-US" sz="2200"/>
              <a:t>Second is endangering animals </a:t>
            </a:r>
          </a:p>
        </p:txBody>
      </p:sp>
      <p:sp>
        <p:nvSpPr>
          <p:cNvPr id="105" name="Rectangle 104">
            <a:extLst>
              <a:ext uri="{FF2B5EF4-FFF2-40B4-BE49-F238E27FC236}">
                <a16:creationId xmlns:a16="http://schemas.microsoft.com/office/drawing/2014/main" id="{A1084370-0E70-4003-9787-3490FCC20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07" name="Group 106">
            <a:extLst>
              <a:ext uri="{FF2B5EF4-FFF2-40B4-BE49-F238E27FC236}">
                <a16:creationId xmlns:a16="http://schemas.microsoft.com/office/drawing/2014/main" id="{2B7C66D2-22E8-4E8F-829B-050BFA7C86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104331" cy="5149101"/>
            <a:chOff x="7463259" y="583365"/>
            <a:chExt cx="6104330" cy="5181928"/>
          </a:xfrm>
        </p:grpSpPr>
        <p:sp>
          <p:nvSpPr>
            <p:cNvPr id="108" name="Rectangle 107">
              <a:extLst>
                <a:ext uri="{FF2B5EF4-FFF2-40B4-BE49-F238E27FC236}">
                  <a16:creationId xmlns:a16="http://schemas.microsoft.com/office/drawing/2014/main" id="{F0B78D6F-1F61-4DBB-8F5A-934BB850D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3EA261D-1F8C-4BE5-8586-3C1CC5CE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Picture 5">
            <a:extLst>
              <a:ext uri="{FF2B5EF4-FFF2-40B4-BE49-F238E27FC236}">
                <a16:creationId xmlns:a16="http://schemas.microsoft.com/office/drawing/2014/main" id="{5713E4D2-9823-455F-9651-D4E60B1483AE}"/>
              </a:ext>
            </a:extLst>
          </p:cNvPr>
          <p:cNvPicPr>
            <a:picLocks noChangeAspect="1"/>
          </p:cNvPicPr>
          <p:nvPr/>
        </p:nvPicPr>
        <p:blipFill rotWithShape="1">
          <a:blip r:embed="rId2"/>
          <a:srcRect l="8979" r="13239" b="1"/>
          <a:stretch/>
        </p:blipFill>
        <p:spPr>
          <a:xfrm>
            <a:off x="1271223" y="1116345"/>
            <a:ext cx="4825148" cy="3866172"/>
          </a:xfrm>
          <a:prstGeom prst="rect">
            <a:avLst/>
          </a:prstGeom>
        </p:spPr>
      </p:pic>
      <p:sp>
        <p:nvSpPr>
          <p:cNvPr id="3" name="Content Placeholder 2">
            <a:extLst>
              <a:ext uri="{FF2B5EF4-FFF2-40B4-BE49-F238E27FC236}">
                <a16:creationId xmlns:a16="http://schemas.microsoft.com/office/drawing/2014/main" id="{7A2A2246-0975-49A2-B622-F0AC8EDE3EE4}"/>
              </a:ext>
            </a:extLst>
          </p:cNvPr>
          <p:cNvSpPr>
            <a:spLocks noGrp="1"/>
          </p:cNvSpPr>
          <p:nvPr>
            <p:ph idx="1"/>
          </p:nvPr>
        </p:nvSpPr>
        <p:spPr>
          <a:xfrm>
            <a:off x="7218029" y="2015732"/>
            <a:ext cx="3520368" cy="3450613"/>
          </a:xfrm>
        </p:spPr>
        <p:txBody>
          <a:bodyPr vert="horz" lIns="91440" tIns="91440" rIns="91440" bIns="91440" rtlCol="0">
            <a:normAutofit/>
          </a:bodyPr>
          <a:lstStyle/>
          <a:p>
            <a:pPr marL="0" indent="0">
              <a:buNone/>
            </a:pPr>
            <a:r>
              <a:rPr lang="en-US" cap="all" dirty="0"/>
              <a:t>When they remove the trees, they are also removing animal's habitats. This Is killing many already endangered animals. </a:t>
            </a:r>
          </a:p>
          <a:p>
            <a:pPr marL="0" indent="0">
              <a:buNone/>
            </a:pPr>
            <a:endParaRPr lang="en-US" cap="all" dirty="0"/>
          </a:p>
        </p:txBody>
      </p:sp>
      <p:pic>
        <p:nvPicPr>
          <p:cNvPr id="111" name="Picture 110">
            <a:extLst>
              <a:ext uri="{FF2B5EF4-FFF2-40B4-BE49-F238E27FC236}">
                <a16:creationId xmlns:a16="http://schemas.microsoft.com/office/drawing/2014/main" id="{3635D2BC-4EDA-4A3E-83BF-035608099B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3" name="Straight Connector 112">
            <a:extLst>
              <a:ext uri="{FF2B5EF4-FFF2-40B4-BE49-F238E27FC236}">
                <a16:creationId xmlns:a16="http://schemas.microsoft.com/office/drawing/2014/main" id="{A3C86EB9-7FA9-42F7-B348-A7FD17436A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797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1E0A7A-5FC1-41BC-BAFE-61CD6525EE6A}"/>
              </a:ext>
            </a:extLst>
          </p:cNvPr>
          <p:cNvSpPr>
            <a:spLocks noGrp="1"/>
          </p:cNvSpPr>
          <p:nvPr>
            <p:ph idx="1"/>
          </p:nvPr>
        </p:nvSpPr>
        <p:spPr/>
        <p:txBody>
          <a:bodyPr>
            <a:normAutofit/>
          </a:bodyPr>
          <a:lstStyle/>
          <a:p>
            <a:r>
              <a:rPr lang="en-GB" dirty="0"/>
              <a:t>There are lots of different ways to help stop deforestation :</a:t>
            </a:r>
          </a:p>
          <a:p>
            <a:pPr algn="l">
              <a:buFont typeface="Arial" panose="020B0604020202020204" pitchFamily="34" charset="0"/>
              <a:buChar char="•"/>
            </a:pPr>
            <a:r>
              <a:rPr lang="en-US" b="0" i="0" dirty="0">
                <a:solidFill>
                  <a:srgbClr val="111111"/>
                </a:solidFill>
                <a:effectLst/>
                <a:latin typeface="Roboto" panose="02000000000000000000" pitchFamily="2" charset="0"/>
              </a:rPr>
              <a:t>Plant a tree.</a:t>
            </a:r>
          </a:p>
          <a:p>
            <a:pPr algn="l">
              <a:buFont typeface="Arial" panose="020B0604020202020204" pitchFamily="34" charset="0"/>
              <a:buChar char="•"/>
            </a:pPr>
            <a:r>
              <a:rPr lang="en-US" b="0" i="0" dirty="0">
                <a:solidFill>
                  <a:srgbClr val="111111"/>
                </a:solidFill>
                <a:effectLst/>
                <a:latin typeface="Roboto" panose="02000000000000000000" pitchFamily="2" charset="0"/>
              </a:rPr>
              <a:t>Go paperless.</a:t>
            </a:r>
          </a:p>
          <a:p>
            <a:pPr algn="l">
              <a:buFont typeface="Arial" panose="020B0604020202020204" pitchFamily="34" charset="0"/>
              <a:buChar char="•"/>
            </a:pPr>
            <a:r>
              <a:rPr lang="en-US" b="0" i="0" dirty="0">
                <a:solidFill>
                  <a:srgbClr val="111111"/>
                </a:solidFill>
                <a:effectLst/>
                <a:latin typeface="Roboto" panose="02000000000000000000" pitchFamily="2" charset="0"/>
              </a:rPr>
              <a:t>Recycle and buy recycled products.</a:t>
            </a:r>
          </a:p>
          <a:p>
            <a:pPr algn="l">
              <a:buFont typeface="Arial" panose="020B0604020202020204" pitchFamily="34" charset="0"/>
              <a:buChar char="•"/>
            </a:pPr>
            <a:r>
              <a:rPr lang="en-US" b="0" i="0" dirty="0">
                <a:solidFill>
                  <a:srgbClr val="111111"/>
                </a:solidFill>
                <a:effectLst/>
                <a:latin typeface="Roboto" panose="02000000000000000000" pitchFamily="2" charset="0"/>
              </a:rPr>
              <a:t>Look for Forest Stewardship Council (FSC) certification on wood and wood products.</a:t>
            </a:r>
          </a:p>
          <a:p>
            <a:pPr algn="l">
              <a:buFont typeface="Arial" panose="020B0604020202020204" pitchFamily="34" charset="0"/>
              <a:buChar char="•"/>
            </a:pPr>
            <a:r>
              <a:rPr lang="en-US" b="0" i="0" dirty="0">
                <a:solidFill>
                  <a:srgbClr val="111111"/>
                </a:solidFill>
                <a:effectLst/>
                <a:latin typeface="Roboto" panose="02000000000000000000" pitchFamily="2" charset="0"/>
              </a:rPr>
              <a:t>Eat vegetarian meals as often as possible</a:t>
            </a:r>
          </a:p>
          <a:p>
            <a:endParaRPr lang="en-GB" dirty="0"/>
          </a:p>
        </p:txBody>
      </p:sp>
      <p:pic>
        <p:nvPicPr>
          <p:cNvPr id="1028" name="Picture 4" descr="Image result for ways to stop deforestation">
            <a:extLst>
              <a:ext uri="{FF2B5EF4-FFF2-40B4-BE49-F238E27FC236}">
                <a16:creationId xmlns:a16="http://schemas.microsoft.com/office/drawing/2014/main" id="{C1F7FCF5-E010-4E70-8B18-5754D33C8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9061" y="130067"/>
            <a:ext cx="2580705" cy="20602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DE10BC8-7D9E-431A-85E9-4AF86EB20F22}"/>
              </a:ext>
            </a:extLst>
          </p:cNvPr>
          <p:cNvSpPr txBox="1"/>
          <p:nvPr/>
        </p:nvSpPr>
        <p:spPr>
          <a:xfrm>
            <a:off x="1394898" y="967563"/>
            <a:ext cx="4858318" cy="646331"/>
          </a:xfrm>
          <a:prstGeom prst="rect">
            <a:avLst/>
          </a:prstGeom>
          <a:noFill/>
        </p:spPr>
        <p:txBody>
          <a:bodyPr wrap="none" rtlCol="0">
            <a:spAutoFit/>
          </a:bodyPr>
          <a:lstStyle/>
          <a:p>
            <a:r>
              <a:rPr lang="en-GB" sz="3600" dirty="0"/>
              <a:t>HOW </a:t>
            </a:r>
            <a:r>
              <a:rPr lang="en-GB" sz="3600" b="1" dirty="0"/>
              <a:t>YOU</a:t>
            </a:r>
            <a:r>
              <a:rPr lang="en-GB" sz="3600" dirty="0"/>
              <a:t> CAN HELP</a:t>
            </a:r>
          </a:p>
        </p:txBody>
      </p:sp>
    </p:spTree>
    <p:extLst>
      <p:ext uri="{BB962C8B-B14F-4D97-AF65-F5344CB8AC3E}">
        <p14:creationId xmlns:p14="http://schemas.microsoft.com/office/powerpoint/2010/main" val="3270498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E65B5F5-8E55-4A77-B2BA-087F610FF932}"/>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800"/>
              <a:t>Any Questions?</a:t>
            </a:r>
          </a:p>
        </p:txBody>
      </p:sp>
      <p:cxnSp>
        <p:nvCxnSpPr>
          <p:cNvPr id="21" name="Straight Connector 20">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Content Placeholder 3">
            <a:extLst>
              <a:ext uri="{FF2B5EF4-FFF2-40B4-BE49-F238E27FC236}">
                <a16:creationId xmlns:a16="http://schemas.microsoft.com/office/drawing/2014/main" id="{4C7B1D4C-0C05-4C8F-8386-EC2466E1071C}"/>
              </a:ext>
            </a:extLst>
          </p:cNvPr>
          <p:cNvPicPr>
            <a:picLocks noGrp="1" noChangeAspect="1"/>
          </p:cNvPicPr>
          <p:nvPr>
            <p:ph idx="1"/>
          </p:nvPr>
        </p:nvPicPr>
        <p:blipFill>
          <a:blip r:embed="rId3"/>
          <a:stretch>
            <a:fillRect/>
          </a:stretch>
        </p:blipFill>
        <p:spPr>
          <a:xfrm>
            <a:off x="6412556" y="805583"/>
            <a:ext cx="4324151" cy="4660762"/>
          </a:xfrm>
          <a:prstGeom prst="rect">
            <a:avLst/>
          </a:prstGeom>
        </p:spPr>
      </p:pic>
      <p:pic>
        <p:nvPicPr>
          <p:cNvPr id="23" name="Picture 22">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9578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40</TotalTime>
  <Words>176</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Roboto</vt:lpstr>
      <vt:lpstr>Gallery</vt:lpstr>
      <vt:lpstr>Deforestation</vt:lpstr>
      <vt:lpstr>Deforestation is the permanent removal of trees to make room for something besides forest.   Deforestation can include clearing the land for farming or livestock, or using the timber for fuel, construction or manufacturing.</vt:lpstr>
      <vt:lpstr>Deforestation has two global effects </vt:lpstr>
      <vt:lpstr>PowerPoint Presentation</vt:lpstr>
      <vt:lpstr>Second is endangering animals </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Deforestation</dc:title>
  <dc:creator>Adam Knight</dc:creator>
  <cp:lastModifiedBy>Scouts</cp:lastModifiedBy>
  <cp:revision>9</cp:revision>
  <dcterms:created xsi:type="dcterms:W3CDTF">2022-02-05T11:32:53Z</dcterms:created>
  <dcterms:modified xsi:type="dcterms:W3CDTF">2022-05-25T15:15:30Z</dcterms:modified>
</cp:coreProperties>
</file>